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435" r:id="rId2"/>
    <p:sldId id="436" r:id="rId3"/>
    <p:sldId id="259" r:id="rId4"/>
    <p:sldId id="438" r:id="rId5"/>
    <p:sldId id="440" r:id="rId6"/>
    <p:sldId id="439" r:id="rId7"/>
    <p:sldId id="437" r:id="rId8"/>
    <p:sldId id="260" r:id="rId9"/>
    <p:sldId id="261" r:id="rId10"/>
  </p:sldIdLst>
  <p:sldSz cx="12192000" cy="6858000"/>
  <p:notesSz cx="6808788" cy="9940925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V" id="{E72C90D0-8816-4D08-900F-23A59DDAA662}">
          <p14:sldIdLst>
            <p14:sldId id="435"/>
            <p14:sldId id="436"/>
          </p14:sldIdLst>
        </p14:section>
        <p14:section name="Quick Guide" id="{0291F893-070F-4B10-9BB8-817EB398C14C}">
          <p14:sldIdLst>
            <p14:sldId id="259"/>
            <p14:sldId id="438"/>
            <p14:sldId id="440"/>
            <p14:sldId id="439"/>
            <p14:sldId id="437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ita Dzheyn - Explain GmbH" initials="CD-EG" lastIdx="2" clrIdx="0">
    <p:extLst>
      <p:ext uri="{19B8F6BF-5375-455C-9EA6-DF929625EA0E}">
        <p15:presenceInfo xmlns:p15="http://schemas.microsoft.com/office/powerpoint/2012/main" userId="S-1-12-1-812650106-1081690322-2559059890-108063569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2947" autoAdjust="0"/>
  </p:normalViewPr>
  <p:slideViewPr>
    <p:cSldViewPr>
      <p:cViewPr varScale="1">
        <p:scale>
          <a:sx n="109" d="100"/>
          <a:sy n="109" d="100"/>
        </p:scale>
        <p:origin x="498" y="-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howGuides="1">
      <p:cViewPr>
        <p:scale>
          <a:sx n="66" d="100"/>
          <a:sy n="66" d="100"/>
        </p:scale>
        <p:origin x="4224" y="3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Kopfzeilenplatzhalter 1">
            <a:extLst>
              <a:ext uri="{FF2B5EF4-FFF2-40B4-BE49-F238E27FC236}">
                <a16:creationId xmlns="" xmlns:a16="http://schemas.microsoft.com/office/drawing/2014/main" id="{0579DFF7-3631-4A20-A376-40AF4C0A21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0" name="Datumsplatzhalter 2">
            <a:extLst>
              <a:ext uri="{FF2B5EF4-FFF2-40B4-BE49-F238E27FC236}">
                <a16:creationId xmlns="" xmlns:a16="http://schemas.microsoft.com/office/drawing/2014/main" id="{B9777666-52DB-4427-82A7-4E1E58E8361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10/25/2018</a:t>
            </a:fld>
            <a:endParaRPr lang="en-US" dirty="0"/>
          </a:p>
        </p:txBody>
      </p:sp>
      <p:sp>
        <p:nvSpPr>
          <p:cNvPr id="11" name="Fußzeilenplatzhalter 5">
            <a:extLst>
              <a:ext uri="{FF2B5EF4-FFF2-40B4-BE49-F238E27FC236}">
                <a16:creationId xmlns="" xmlns:a16="http://schemas.microsoft.com/office/drawing/2014/main" id="{430E4D3B-6A2B-46C5-ABDC-14CE3D8503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2" name="Foliennummernplatzhalter 6">
            <a:extLst>
              <a:ext uri="{FF2B5EF4-FFF2-40B4-BE49-F238E27FC236}">
                <a16:creationId xmlns="" xmlns:a16="http://schemas.microsoft.com/office/drawing/2014/main" id="{ED582E85-B7B2-4938-90E7-7E842896ED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128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10/25/2018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918439" y="892482"/>
            <a:ext cx="5344378" cy="300736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Notizenplatzhalter 13">
            <a:extLst>
              <a:ext uri="{FF2B5EF4-FFF2-40B4-BE49-F238E27FC236}">
                <a16:creationId xmlns="" xmlns:a16="http://schemas.microsoft.com/office/drawing/2014/main" id="{F2FFA117-8276-4381-B544-858F08D0B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gray">
          <a:xfrm>
            <a:off x="911224" y="3933825"/>
            <a:ext cx="5329239" cy="5114618"/>
          </a:xfrm>
          <a:prstGeom prst="rect">
            <a:avLst/>
          </a:prstGeom>
        </p:spPr>
        <p:txBody>
          <a:bodyPr vert="horz" lIns="0" tIns="288000" rIns="0" bIns="0" rtlCol="0"/>
          <a:lstStyle/>
          <a:p>
            <a:pPr lvl="0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Ebebe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5"/>
            <a:r>
              <a:rPr lang="en-US" dirty="0" err="1"/>
              <a:t>Sechte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6"/>
            <a:r>
              <a:rPr lang="en-US" dirty="0" err="1"/>
              <a:t>Siebte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7"/>
            <a:r>
              <a:rPr lang="en-US" dirty="0" err="1"/>
              <a:t>Achte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8"/>
            <a:r>
              <a:rPr lang="en-US" dirty="0" err="1"/>
              <a:t>Neunte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6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Wingdings 3" panose="05040102010807070707" pitchFamily="18" charset="2"/>
      <a:buChar char="´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04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AutoNum type="arabicPeriod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04000" indent="-252000" algn="l" defTabSz="914377" rtl="0" eaLnBrk="1" latinLnBrk="0" hangingPunct="1">
      <a:spcAft>
        <a:spcPts val="400"/>
      </a:spcAft>
      <a:buClr>
        <a:schemeClr val="bg2"/>
      </a:buClr>
      <a:buFont typeface="+mj-lt"/>
      <a:buAutoNum type="alphaLcPeriod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None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800" kern="1200">
        <a:solidFill>
          <a:schemeClr val="bg2"/>
        </a:solidFill>
        <a:latin typeface="+mn-lt"/>
        <a:ea typeface="+mn-ea"/>
        <a:cs typeface="+mn-cs"/>
      </a:defRPr>
    </a:lvl8pPr>
    <a:lvl9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7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pos="574" userDrawn="1">
          <p15:clr>
            <a:srgbClr val="F26B43"/>
          </p15:clr>
        </p15:guide>
        <p15:guide id="2" pos="3931" userDrawn="1">
          <p15:clr>
            <a:srgbClr val="F26B43"/>
          </p15:clr>
        </p15:guide>
        <p15:guide id="3" orient="horz" pos="247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18CB2E22-728F-4DA9-A75C-F258BFEA8F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D16A106B-E0A1-43E0-A54B-30E2D075A3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543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740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74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8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33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72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4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B5C7EA58-4F6A-4487-B4B9-60EAE88858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AE10FCD0-4B19-47EF-816E-8B1BFE5ED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98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36767833-2107-437A-91A2-A720C1C602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12334DAD-AC2B-431F-AB26-D5684AFF5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75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="" xmlns:a16="http://schemas.microsoft.com/office/drawing/2014/main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="" xmlns:a16="http://schemas.microsoft.com/office/drawing/2014/main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="" xmlns:a16="http://schemas.microsoft.com/office/drawing/2014/main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="" xmlns:a16="http://schemas.microsoft.com/office/drawing/2014/main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="" xmlns:a16="http://schemas.microsoft.com/office/drawing/2014/main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="" xmlns:a16="http://schemas.microsoft.com/office/drawing/2014/main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="" xmlns:a16="http://schemas.microsoft.com/office/drawing/2014/main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="" xmlns:a16="http://schemas.microsoft.com/office/drawing/2014/main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="" xmlns:a16="http://schemas.microsoft.com/office/drawing/2014/main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="" xmlns:a16="http://schemas.microsoft.com/office/drawing/2014/main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="" xmlns:a16="http://schemas.microsoft.com/office/drawing/2014/main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="" xmlns:a16="http://schemas.microsoft.com/office/drawing/2014/main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="" xmlns:a16="http://schemas.microsoft.com/office/drawing/2014/main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r>
              <a:rPr lang="it-IT"/>
              <a:t>Fare clic sull'icona per inserire un'immagine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6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969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2" name="Textplatzhalter 7">
            <a:extLst>
              <a:ext uri="{FF2B5EF4-FFF2-40B4-BE49-F238E27FC236}">
                <a16:creationId xmlns=""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3" name="Gruppieren 12">
            <a:extLst>
              <a:ext uri="{FF2B5EF4-FFF2-40B4-BE49-F238E27FC236}">
                <a16:creationId xmlns="" xmlns:a16="http://schemas.microsoft.com/office/drawing/2014/main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282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 contenu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=""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="" xmlns:a16="http://schemas.microsoft.com/office/drawing/2014/main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="" xmlns:a16="http://schemas.microsoft.com/office/drawing/2014/main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="" xmlns:a16="http://schemas.microsoft.com/office/drawing/2014/main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177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72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="" xmlns:a16="http://schemas.microsoft.com/office/drawing/2014/main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225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94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="" xmlns:a16="http://schemas.microsoft.com/office/drawing/2014/main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732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="" xmlns:a16="http://schemas.microsoft.com/office/drawing/2014/main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761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="" xmlns:a16="http://schemas.microsoft.com/office/drawing/2014/main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="" xmlns:a16="http://schemas.microsoft.com/office/drawing/2014/main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560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="" xmlns:a16="http://schemas.microsoft.com/office/drawing/2014/main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943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="" xmlns:a16="http://schemas.microsoft.com/office/drawing/2014/main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="" xmlns:a16="http://schemas.microsoft.com/office/drawing/2014/main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="" xmlns:a16="http://schemas.microsoft.com/office/drawing/2014/main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7419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="" xmlns:a16="http://schemas.microsoft.com/office/drawing/2014/main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="" xmlns:a16="http://schemas.microsoft.com/office/drawing/2014/main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="" xmlns:a16="http://schemas.microsoft.com/office/drawing/2014/main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="" xmlns:a16="http://schemas.microsoft.com/office/drawing/2014/main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2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="" xmlns:a16="http://schemas.microsoft.com/office/drawing/2014/main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="" xmlns:a16="http://schemas.microsoft.com/office/drawing/2014/main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="" xmlns:a16="http://schemas.microsoft.com/office/drawing/2014/main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748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="" xmlns:a16="http://schemas.microsoft.com/office/drawing/2014/main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=""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="" xmlns:a16="http://schemas.microsoft.com/office/drawing/2014/main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="" xmlns:a16="http://schemas.microsoft.com/office/drawing/2014/main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86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="" xmlns:a16="http://schemas.microsoft.com/office/drawing/2014/main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="" xmlns:a16="http://schemas.microsoft.com/office/drawing/2014/main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="" xmlns:a16="http://schemas.microsoft.com/office/drawing/2014/main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="" xmlns:a16="http://schemas.microsoft.com/office/drawing/2014/main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="" xmlns:a16="http://schemas.microsoft.com/office/drawing/2014/main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noProof="0"/>
              <a:t>Modifica gli stili del testo dello schema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="" xmlns:a16="http://schemas.microsoft.com/office/drawing/2014/main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62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7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="" xmlns:a16="http://schemas.microsoft.com/office/drawing/2014/main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02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410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="" xmlns:a16="http://schemas.microsoft.com/office/drawing/2014/main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472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="" xmlns:a16="http://schemas.microsoft.com/office/drawing/2014/main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="" xmlns:a16="http://schemas.microsoft.com/office/drawing/2014/main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39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10/25/2018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="" xmlns:a16="http://schemas.microsoft.com/office/drawing/2014/main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="" xmlns:a16="http://schemas.microsoft.com/office/drawing/2014/main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="" xmlns:a16="http://schemas.microsoft.com/office/drawing/2014/main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="" xmlns:a16="http://schemas.microsoft.com/office/drawing/2014/main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="" xmlns:a16="http://schemas.microsoft.com/office/drawing/2014/main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="" xmlns:a16="http://schemas.microsoft.com/office/drawing/2014/main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="" xmlns:a16="http://schemas.microsoft.com/office/drawing/2014/main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="" xmlns:a16="http://schemas.microsoft.com/office/drawing/2014/main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="" xmlns:a16="http://schemas.microsoft.com/office/drawing/2014/main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="" xmlns:a16="http://schemas.microsoft.com/office/drawing/2014/main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="" xmlns:a16="http://schemas.microsoft.com/office/drawing/2014/main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="" xmlns:a16="http://schemas.microsoft.com/office/drawing/2014/main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="" xmlns:a16="http://schemas.microsoft.com/office/drawing/2014/main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="" xmlns:a16="http://schemas.microsoft.com/office/drawing/2014/main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="" xmlns:a16="http://schemas.microsoft.com/office/drawing/2014/main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="" xmlns:a16="http://schemas.microsoft.com/office/drawing/2014/main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="" xmlns:a16="http://schemas.microsoft.com/office/drawing/2014/main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="" xmlns:a16="http://schemas.microsoft.com/office/drawing/2014/main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="" xmlns:a16="http://schemas.microsoft.com/office/drawing/2014/main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="" xmlns:a16="http://schemas.microsoft.com/office/drawing/2014/main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="" xmlns:a16="http://schemas.microsoft.com/office/drawing/2014/main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="" xmlns:a16="http://schemas.microsoft.com/office/drawing/2014/main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="" xmlns:a16="http://schemas.microsoft.com/office/drawing/2014/main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="" xmlns:a16="http://schemas.microsoft.com/office/drawing/2014/main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="" xmlns:a16="http://schemas.microsoft.com/office/drawing/2014/main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="" xmlns:a16="http://schemas.microsoft.com/office/drawing/2014/main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="" xmlns:a16="http://schemas.microsoft.com/office/drawing/2014/main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="" xmlns:a16="http://schemas.microsoft.com/office/drawing/2014/main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="" xmlns:a16="http://schemas.microsoft.com/office/drawing/2014/main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="" xmlns:a16="http://schemas.microsoft.com/office/drawing/2014/main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="" xmlns:a16="http://schemas.microsoft.com/office/drawing/2014/main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="" xmlns:a16="http://schemas.microsoft.com/office/drawing/2014/main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="" xmlns:a16="http://schemas.microsoft.com/office/drawing/2014/main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="" xmlns:a16="http://schemas.microsoft.com/office/drawing/2014/main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="" xmlns:a16="http://schemas.microsoft.com/office/drawing/2014/main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="" xmlns:a16="http://schemas.microsoft.com/office/drawing/2014/main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="" xmlns:a16="http://schemas.microsoft.com/office/drawing/2014/main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="" xmlns:a16="http://schemas.microsoft.com/office/drawing/2014/main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="" xmlns:a16="http://schemas.microsoft.com/office/drawing/2014/main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="" xmlns:a16="http://schemas.microsoft.com/office/drawing/2014/main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="" xmlns:a16="http://schemas.microsoft.com/office/drawing/2014/main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="" xmlns:a16="http://schemas.microsoft.com/office/drawing/2014/main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="" xmlns:a16="http://schemas.microsoft.com/office/drawing/2014/main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="" xmlns:a16="http://schemas.microsoft.com/office/drawing/2014/main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="" xmlns:a16="http://schemas.microsoft.com/office/drawing/2014/main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="" xmlns:a16="http://schemas.microsoft.com/office/drawing/2014/main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="" xmlns:a16="http://schemas.microsoft.com/office/drawing/2014/main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="" xmlns:a16="http://schemas.microsoft.com/office/drawing/2014/main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="" xmlns:a16="http://schemas.microsoft.com/office/drawing/2014/main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="" xmlns:a16="http://schemas.microsoft.com/office/drawing/2014/main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="" xmlns:a16="http://schemas.microsoft.com/office/drawing/2014/main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="" xmlns:a16="http://schemas.microsoft.com/office/drawing/2014/main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="" xmlns:a16="http://schemas.microsoft.com/office/drawing/2014/main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="" xmlns:a16="http://schemas.microsoft.com/office/drawing/2014/main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="" xmlns:a16="http://schemas.microsoft.com/office/drawing/2014/main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="" xmlns:a16="http://schemas.microsoft.com/office/drawing/2014/main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="" xmlns:a16="http://schemas.microsoft.com/office/drawing/2014/main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="" xmlns:a16="http://schemas.microsoft.com/office/drawing/2014/main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="" xmlns:a16="http://schemas.microsoft.com/office/drawing/2014/main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="" xmlns:a16="http://schemas.microsoft.com/office/drawing/2014/main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="" xmlns:a16="http://schemas.microsoft.com/office/drawing/2014/main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="" xmlns:a16="http://schemas.microsoft.com/office/drawing/2014/main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="" xmlns:a16="http://schemas.microsoft.com/office/drawing/2014/main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="" xmlns:a16="http://schemas.microsoft.com/office/drawing/2014/main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="" xmlns:a16="http://schemas.microsoft.com/office/drawing/2014/main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="" xmlns:a16="http://schemas.microsoft.com/office/drawing/2014/main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="" xmlns:a16="http://schemas.microsoft.com/office/drawing/2014/main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="" xmlns:a16="http://schemas.microsoft.com/office/drawing/2014/main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="" xmlns:a16="http://schemas.microsoft.com/office/drawing/2014/main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="" xmlns:a16="http://schemas.microsoft.com/office/drawing/2014/main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="" xmlns:a16="http://schemas.microsoft.com/office/drawing/2014/main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514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0" r:id="rId2"/>
    <p:sldLayoutId id="2147483698" r:id="rId3"/>
    <p:sldLayoutId id="2147483675" r:id="rId4"/>
    <p:sldLayoutId id="2147483677" r:id="rId5"/>
    <p:sldLayoutId id="2147483681" r:id="rId6"/>
    <p:sldLayoutId id="2147483682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701" r:id="rId17"/>
    <p:sldLayoutId id="2147483693" r:id="rId18"/>
    <p:sldLayoutId id="2147483694" r:id="rId19"/>
    <p:sldLayoutId id="2147483695" r:id="rId20"/>
    <p:sldLayoutId id="2147483696" r:id="rId21"/>
    <p:sldLayoutId id="2147483697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eaLnBrk="1" hangingPunct="1">
        <a:defRPr sz="2800">
          <a:latin typeface="+mj-lt"/>
        </a:defRPr>
      </a:lvl2pPr>
      <a:lvl3pPr algn="l" eaLnBrk="1" hangingPunct="1">
        <a:defRPr sz="2800">
          <a:latin typeface="+mj-lt"/>
        </a:defRPr>
      </a:lvl3pPr>
      <a:lvl4pPr algn="l" eaLnBrk="1" hangingPunct="1">
        <a:defRPr sz="2800">
          <a:latin typeface="+mj-lt"/>
        </a:defRPr>
      </a:lvl4pPr>
      <a:lvl5pPr algn="l" eaLnBrk="1" hangingPunct="1">
        <a:defRPr sz="2800">
          <a:latin typeface="+mj-lt"/>
        </a:defRPr>
      </a:lvl5pPr>
      <a:lvl6pPr algn="l" eaLnBrk="1" hangingPunct="1">
        <a:defRPr sz="2800">
          <a:latin typeface="+mj-lt"/>
        </a:defRPr>
      </a:lvl6pPr>
      <a:lvl7pPr algn="l" eaLnBrk="1" hangingPunct="1">
        <a:defRPr sz="2800">
          <a:latin typeface="+mj-lt"/>
        </a:defRPr>
      </a:lvl7pPr>
      <a:lvl8pPr algn="l" eaLnBrk="1" hangingPunct="1">
        <a:defRPr sz="2800">
          <a:latin typeface="+mj-lt"/>
        </a:defRPr>
      </a:lvl8pPr>
      <a:lvl9pPr algn="l" eaLnBrk="1" hangingPunct="1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orient="horz" pos="890" userDrawn="1">
          <p15:clr>
            <a:srgbClr val="F26B43"/>
          </p15:clr>
        </p15:guide>
        <p15:guide id="3" pos="1980" userDrawn="1">
          <p15:clr>
            <a:srgbClr val="F26B43"/>
          </p15:clr>
        </p15:guide>
        <p15:guide id="4" pos="2162" userDrawn="1">
          <p15:clr>
            <a:srgbClr val="F26B43"/>
          </p15:clr>
        </p15:guide>
        <p15:guide id="5" pos="2570" userDrawn="1">
          <p15:clr>
            <a:srgbClr val="F26B43"/>
          </p15:clr>
        </p15:guide>
        <p15:guide id="6" pos="2751" userDrawn="1">
          <p15:clr>
            <a:srgbClr val="F26B43"/>
          </p15:clr>
        </p15:guide>
        <p15:guide id="7" pos="3749" userDrawn="1">
          <p15:clr>
            <a:srgbClr val="F26B43"/>
          </p15:clr>
        </p15:guide>
        <p15:guide id="8" pos="3931" userDrawn="1">
          <p15:clr>
            <a:srgbClr val="F26B43"/>
          </p15:clr>
        </p15:guide>
        <p15:guide id="9" pos="4929" userDrawn="1">
          <p15:clr>
            <a:srgbClr val="F26B43"/>
          </p15:clr>
        </p15:guide>
        <p15:guide id="10" pos="5110" userDrawn="1">
          <p15:clr>
            <a:srgbClr val="F26B43"/>
          </p15:clr>
        </p15:guide>
        <p15:guide id="11" pos="5518" userDrawn="1">
          <p15:clr>
            <a:srgbClr val="F26B43"/>
          </p15:clr>
        </p15:guide>
        <p15:guide id="12" pos="5700" userDrawn="1">
          <p15:clr>
            <a:srgbClr val="F26B43"/>
          </p15:clr>
        </p15:guide>
        <p15:guide id="13" pos="7287" userDrawn="1">
          <p15:clr>
            <a:srgbClr val="F26B43"/>
          </p15:clr>
        </p15:guide>
        <p15:guide id="14" orient="horz" pos="1071" userDrawn="1">
          <p15:clr>
            <a:srgbClr val="F26B43"/>
          </p15:clr>
        </p15:guide>
        <p15:guide id="15" orient="horz" pos="2319" userDrawn="1">
          <p15:clr>
            <a:srgbClr val="F26B43"/>
          </p15:clr>
        </p15:guide>
        <p15:guide id="16" orient="horz" pos="2500" userDrawn="1">
          <p15:clr>
            <a:srgbClr val="F26B43"/>
          </p15:clr>
        </p15:guide>
        <p15:guide id="17" orient="horz" pos="3748" userDrawn="1">
          <p15:clr>
            <a:srgbClr val="F26B43"/>
          </p15:clr>
        </p15:guide>
        <p15:guide id="18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379247A-0E6E-4C79-A637-31EDF81997B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D0DF2F2D-379E-4C58-84E3-EF3F66F76A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en-US" dirty="0" smtClean="0"/>
              <a:t>Metrics</a:t>
            </a:r>
          </a:p>
          <a:p>
            <a:r>
              <a:rPr lang="en-US" dirty="0" smtClean="0"/>
              <a:t>Test Results</a:t>
            </a:r>
            <a:endParaRPr lang="en-US" dirty="0"/>
          </a:p>
          <a:p>
            <a:r>
              <a:rPr lang="en-US" dirty="0" smtClean="0"/>
              <a:t>Balance Results</a:t>
            </a:r>
            <a:endParaRPr lang="en-US" dirty="0"/>
          </a:p>
          <a:p>
            <a:r>
              <a:rPr lang="en-US" dirty="0" err="1" smtClean="0"/>
              <a:t>Vissim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39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="" xmlns:a16="http://schemas.microsoft.com/office/drawing/2014/main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BUT FIRST, try sweeps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Large Pop, Few </a:t>
            </a:r>
            <a:r>
              <a:rPr lang="en-US" dirty="0" err="1" smtClean="0"/>
              <a:t>Iter</a:t>
            </a:r>
            <a:r>
              <a:rPr lang="en-US" dirty="0" smtClean="0"/>
              <a:t> VS Small Pop, Many </a:t>
            </a:r>
            <a:r>
              <a:rPr lang="en-US" dirty="0" err="1" smtClean="0"/>
              <a:t>Iter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/ Geometric / </a:t>
            </a:r>
            <a:r>
              <a:rPr lang="en-US" dirty="0" err="1" smtClean="0"/>
              <a:t>AverageTravelTimes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AlphaBuff</a:t>
            </a:r>
            <a:r>
              <a:rPr lang="en-US" dirty="0" smtClean="0"/>
              <a:t> mating rights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="" xmlns:a16="http://schemas.microsoft.com/office/drawing/2014/main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Optimisation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="" xmlns:a16="http://schemas.microsoft.com/office/drawing/2014/main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120202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Small Population</a:t>
            </a:r>
            <a:endParaRPr lang="en-US" dirty="0"/>
          </a:p>
          <a:p>
            <a:pPr lvl="2"/>
            <a:r>
              <a:rPr lang="en-US" dirty="0" smtClean="0"/>
              <a:t>Fast iterations</a:t>
            </a:r>
          </a:p>
          <a:p>
            <a:pPr lvl="2"/>
            <a:r>
              <a:rPr lang="en-US" dirty="0" smtClean="0"/>
              <a:t>Low diversity</a:t>
            </a:r>
            <a:endParaRPr lang="en-US" dirty="0"/>
          </a:p>
          <a:p>
            <a:pPr lvl="6"/>
            <a:r>
              <a:rPr lang="en-US" dirty="0" smtClean="0"/>
              <a:t>Large Population</a:t>
            </a:r>
            <a:endParaRPr lang="en-US" dirty="0"/>
          </a:p>
          <a:p>
            <a:pPr lvl="2"/>
            <a:r>
              <a:rPr lang="en-US" dirty="0" smtClean="0"/>
              <a:t>Longer iterations</a:t>
            </a:r>
          </a:p>
          <a:p>
            <a:pPr lvl="2"/>
            <a:r>
              <a:rPr lang="en-US" dirty="0" smtClean="0"/>
              <a:t>More diversity and more chances to improve by recombination</a:t>
            </a:r>
          </a:p>
          <a:p>
            <a:pPr lvl="1"/>
            <a:r>
              <a:rPr lang="en-US" dirty="0" smtClean="0"/>
              <a:t>For a cycle time of 120 s, using maximum bandwidth seed</a:t>
            </a:r>
          </a:p>
          <a:p>
            <a:pPr lvl="1"/>
            <a:r>
              <a:rPr lang="en-US" dirty="0" smtClean="0"/>
              <a:t>120 is the minimum number of individuals required to cover the whole search space</a:t>
            </a:r>
          </a:p>
          <a:p>
            <a:pPr lvl="6"/>
            <a:endParaRPr lang="en-US" dirty="0" smtClean="0"/>
          </a:p>
          <a:p>
            <a:pPr lvl="7"/>
            <a:r>
              <a:rPr lang="en-US" dirty="0" smtClean="0"/>
              <a:t>At present, each evaluation takes about 1 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1191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Results:</a:t>
            </a:r>
          </a:p>
          <a:p>
            <a:pPr lvl="1"/>
            <a:r>
              <a:rPr lang="en-US" dirty="0" smtClean="0"/>
              <a:t>The larger population performs better across the optimization</a:t>
            </a:r>
          </a:p>
          <a:p>
            <a:pPr lvl="1"/>
            <a:r>
              <a:rPr lang="en-US" dirty="0" smtClean="0"/>
              <a:t>BUT under time constraints the returns are not large enough to justify the extra computation time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882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="" xmlns:a16="http://schemas.microsoft.com/office/drawing/2014/main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One hour of Real-Time microsimulation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Balance-optimised</a:t>
            </a:r>
            <a:r>
              <a:rPr lang="en-US" dirty="0" smtClean="0"/>
              <a:t> timings ran on TRE</a:t>
            </a:r>
            <a:endParaRPr lang="en-US" dirty="0"/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No significant improvement overall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Arc 6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 Equal Ground: ten minute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 after 5 minutes “off”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T </a:t>
            </a:r>
            <a:r>
              <a:rPr lang="en-US" dirty="0"/>
              <a:t>= </a:t>
            </a:r>
            <a:r>
              <a:rPr lang="en-US" dirty="0" smtClean="0"/>
              <a:t>0.12998771680873517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S = </a:t>
            </a:r>
            <a:r>
              <a:rPr lang="en-GB" dirty="0">
                <a:latin typeface="Calibri" panose="020F0502020204030204" pitchFamily="34" charset="0"/>
              </a:rPr>
              <a:t>1.0317968397742057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/>
              <a:t>Q = 0.056581289833364037</a:t>
            </a:r>
            <a:endParaRPr lang="en-US" dirty="0" smtClean="0"/>
          </a:p>
          <a:p>
            <a:pPr marL="537750" lvl="2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="" xmlns:a16="http://schemas.microsoft.com/office/drawing/2014/main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Balance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="" xmlns:a16="http://schemas.microsoft.com/office/drawing/2014/main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395196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Population Seed Methods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The population can be initialised by cloning the geometrical solution, offset by different values and slightly scrambled at the beginning, rather than starting off with completely random solutions.</a:t>
            </a:r>
          </a:p>
          <a:p>
            <a:pPr lvl="1"/>
            <a:r>
              <a:rPr lang="en-US" dirty="0" smtClean="0"/>
              <a:t>This improves the initial fitness and progress in the first few generations, but seems to also kill diversity and increase the chance of ending up in a local optimum.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 dirty="0" smtClean="0"/>
              <a:t>Strictly private and confidential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4392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First text layer for running text in 14pt</a:t>
            </a:r>
          </a:p>
          <a:p>
            <a:pPr lvl="1"/>
            <a:r>
              <a:rPr lang="en-US" dirty="0"/>
              <a:t>Second level layer for Headlines in 18pt</a:t>
            </a:r>
          </a:p>
          <a:p>
            <a:pPr lvl="2"/>
            <a:r>
              <a:rPr lang="en-US" dirty="0"/>
              <a:t>Third level layer for bullet points in 14pt</a:t>
            </a:r>
          </a:p>
          <a:p>
            <a:pPr lvl="3"/>
            <a:r>
              <a:rPr lang="en-US" dirty="0"/>
              <a:t>Fourth level layer for bullet points 14pt</a:t>
            </a:r>
          </a:p>
          <a:p>
            <a:pPr lvl="4"/>
            <a:r>
              <a:rPr lang="en-US" dirty="0"/>
              <a:t>Fifth level for numberings 14pt</a:t>
            </a:r>
          </a:p>
          <a:p>
            <a:pPr lvl="5"/>
            <a:r>
              <a:rPr lang="en-US" dirty="0"/>
              <a:t>Sixth level for numberings 14pt</a:t>
            </a:r>
          </a:p>
          <a:p>
            <a:pPr lvl="6"/>
            <a:r>
              <a:rPr lang="en-US" dirty="0"/>
              <a:t>Seventh level for Key Message</a:t>
            </a:r>
          </a:p>
          <a:p>
            <a:pPr lvl="7"/>
            <a:r>
              <a:rPr lang="en-US" dirty="0"/>
              <a:t>Eighth level for Key Message</a:t>
            </a:r>
          </a:p>
          <a:p>
            <a:pPr lvl="8"/>
            <a:r>
              <a:rPr lang="en-US" dirty="0"/>
              <a:t>Ninth text layer for caption, footnotes 8pt</a:t>
            </a:r>
          </a:p>
          <a:p>
            <a:endParaRPr lang="en-US" dirty="0"/>
          </a:p>
        </p:txBody>
      </p:sp>
      <p:sp>
        <p:nvSpPr>
          <p:cNvPr id="18" name="Text Placeholder 1">
            <a:extLst>
              <a:ext uri="{FF2B5EF4-FFF2-40B4-BE49-F238E27FC236}">
                <a16:creationId xmlns="" xmlns:a16="http://schemas.microsoft.com/office/drawing/2014/main" id="{FC20ED75-7907-46C0-A7B9-F2967033BA84}"/>
              </a:ext>
            </a:extLst>
          </p:cNvPr>
          <p:cNvSpPr txBox="1">
            <a:spLocks/>
          </p:cNvSpPr>
          <p:nvPr/>
        </p:nvSpPr>
        <p:spPr bwMode="gray">
          <a:xfrm>
            <a:off x="9048751" y="1704975"/>
            <a:ext cx="2519362" cy="4248000"/>
          </a:xfrm>
          <a:prstGeom prst="rect">
            <a:avLst/>
          </a:prstGeom>
        </p:spPr>
        <p:txBody>
          <a:bodyPr vert="horz" lIns="0" tIns="216000" rIns="0" bIns="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SzPct val="120000"/>
              <a:buFont typeface="Arial Narrow" panose="020B060602020203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Arial Narrow" panose="020B0606020202030204" pitchFamily="34" charset="0"/>
              <a:buChar char="–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rabi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lphaL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cap="none" dirty="0"/>
              <a:t>Information</a:t>
            </a:r>
          </a:p>
          <a:p>
            <a:r>
              <a:rPr lang="en-US" sz="1400" dirty="0"/>
              <a:t>To change from one text layer to the next, use the </a:t>
            </a:r>
            <a:r>
              <a:rPr lang="en-US" sz="1400" b="1" dirty="0"/>
              <a:t>Increase / Decrease List Level buttons: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Or with your keyboard: </a:t>
            </a:r>
            <a:br>
              <a:rPr lang="en-US" sz="1400" dirty="0"/>
            </a:br>
            <a:r>
              <a:rPr lang="en-US" sz="1400" b="1" dirty="0"/>
              <a:t>ALT+SHIFT+LEFT or RIGHT</a:t>
            </a:r>
          </a:p>
          <a:p>
            <a:endParaRPr lang="en-US" sz="1400" dirty="0"/>
          </a:p>
        </p:txBody>
      </p:sp>
      <p:pic>
        <p:nvPicPr>
          <p:cNvPr id="19" name="Picture 2">
            <a:extLst>
              <a:ext uri="{FF2B5EF4-FFF2-40B4-BE49-F238E27FC236}">
                <a16:creationId xmlns="" xmlns:a16="http://schemas.microsoft.com/office/drawing/2014/main" id="{1512A9BD-0F96-49A9-A91A-E3DC4FE1F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0" r="5903"/>
          <a:stretch/>
        </p:blipFill>
        <p:spPr bwMode="gray">
          <a:xfrm>
            <a:off x="10593074" y="3068960"/>
            <a:ext cx="587805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="" xmlns:a16="http://schemas.microsoft.com/office/drawing/2014/main" id="{8E804F66-5194-467F-943D-F12FEC2D0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9048750" y="3068960"/>
            <a:ext cx="1467339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301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="" xmlns:a16="http://schemas.microsoft.com/office/drawing/2014/main" id="{1DD057FF-B6FA-4E32-BE22-014B038AE09A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</p:spPr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="" xmlns:a16="http://schemas.microsoft.com/office/drawing/2014/main" id="{430C3941-35CA-480C-95B6-A4A9EB633ED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623888" y="3985951"/>
            <a:ext cx="3455986" cy="1980000"/>
          </a:xfrm>
        </p:spPr>
        <p:txBody>
          <a:bodyPr/>
          <a:lstStyle/>
          <a:p>
            <a:pPr lvl="1"/>
            <a:r>
              <a:rPr lang="en-US" dirty="0"/>
              <a:t>Drawing guides</a:t>
            </a:r>
          </a:p>
          <a:p>
            <a:r>
              <a:rPr lang="en-US" dirty="0"/>
              <a:t>You can enable your guidelines to align objects on the slide. </a:t>
            </a:r>
          </a:p>
          <a:p>
            <a:r>
              <a:rPr lang="en-US" dirty="0"/>
              <a:t>Hit the right mouse button outside the slide and go at „Grid and Guides…“</a:t>
            </a:r>
          </a:p>
          <a:p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B95B0C75-B830-4416-BCE0-BD7FC3570B1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4367213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Slide layouts</a:t>
            </a:r>
          </a:p>
          <a:p>
            <a:r>
              <a:rPr lang="en-US" dirty="0"/>
              <a:t>You can choose between different slide layouts.</a:t>
            </a:r>
          </a:p>
          <a:p>
            <a:r>
              <a:rPr lang="en-US" dirty="0"/>
              <a:t>Click on the Home-tab | New Slide or Layout | and choose one out of the layouts.</a:t>
            </a:r>
          </a:p>
          <a:p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AAC5C3B7-25BC-4017-8721-765AA58108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8112126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Footer</a:t>
            </a:r>
          </a:p>
          <a:p>
            <a:r>
              <a:rPr lang="en-US" dirty="0"/>
              <a:t>You can insert or change your presentation‘s footer. </a:t>
            </a:r>
            <a:br>
              <a:rPr lang="en-US" dirty="0"/>
            </a:br>
            <a:r>
              <a:rPr lang="en-US" dirty="0"/>
              <a:t>Click on the Insert-tab | Header and Footer.</a:t>
            </a:r>
          </a:p>
          <a:p>
            <a:r>
              <a:rPr lang="en-US" dirty="0"/>
              <a:t>Deactivate Date and Time.</a:t>
            </a:r>
          </a:p>
          <a:p>
            <a:endParaRPr lang="en-US" dirty="0"/>
          </a:p>
        </p:txBody>
      </p:sp>
      <p:grpSp>
        <p:nvGrpSpPr>
          <p:cNvPr id="13" name="Group 8">
            <a:extLst>
              <a:ext uri="{FF2B5EF4-FFF2-40B4-BE49-F238E27FC236}">
                <a16:creationId xmlns="" xmlns:a16="http://schemas.microsoft.com/office/drawing/2014/main" id="{F0C18E9B-9FC1-49DA-BC6E-84F75903C3F6}"/>
              </a:ext>
            </a:extLst>
          </p:cNvPr>
          <p:cNvGrpSpPr/>
          <p:nvPr/>
        </p:nvGrpSpPr>
        <p:grpSpPr bwMode="gray">
          <a:xfrm>
            <a:off x="1175383" y="2015496"/>
            <a:ext cx="2352995" cy="1358959"/>
            <a:chOff x="468314" y="1527175"/>
            <a:chExt cx="1560198" cy="901083"/>
          </a:xfrm>
        </p:grpSpPr>
        <p:pic>
          <p:nvPicPr>
            <p:cNvPr id="14" name="Picture 2">
              <a:extLst>
                <a:ext uri="{FF2B5EF4-FFF2-40B4-BE49-F238E27FC236}">
                  <a16:creationId xmlns="" xmlns:a16="http://schemas.microsoft.com/office/drawing/2014/main" id="{9EF5B1A7-FE3E-4F56-8E6E-EED37A2D4B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1130408" y="1527175"/>
              <a:ext cx="89810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3">
              <a:extLst>
                <a:ext uri="{FF2B5EF4-FFF2-40B4-BE49-F238E27FC236}">
                  <a16:creationId xmlns="" xmlns:a16="http://schemas.microsoft.com/office/drawing/2014/main" id="{F70A1EDD-321B-42D3-A516-E98CBFA19D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468314" y="1527175"/>
              <a:ext cx="66209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Rectangle 13">
            <a:extLst>
              <a:ext uri="{FF2B5EF4-FFF2-40B4-BE49-F238E27FC236}">
                <a16:creationId xmlns="" xmlns:a16="http://schemas.microsoft.com/office/drawing/2014/main" id="{2CCC8863-89DB-4ACF-A8C7-C30591AF66F9}"/>
              </a:ext>
            </a:extLst>
          </p:cNvPr>
          <p:cNvSpPr/>
          <p:nvPr/>
        </p:nvSpPr>
        <p:spPr bwMode="gray">
          <a:xfrm>
            <a:off x="623887" y="1704975"/>
            <a:ext cx="3455987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9" name="Rectangle 15">
            <a:extLst>
              <a:ext uri="{FF2B5EF4-FFF2-40B4-BE49-F238E27FC236}">
                <a16:creationId xmlns="" xmlns:a16="http://schemas.microsoft.com/office/drawing/2014/main" id="{E822596F-342D-460A-80F8-A285C8A4D20E}"/>
              </a:ext>
            </a:extLst>
          </p:cNvPr>
          <p:cNvSpPr/>
          <p:nvPr/>
        </p:nvSpPr>
        <p:spPr bwMode="gray">
          <a:xfrm>
            <a:off x="4367212" y="1704975"/>
            <a:ext cx="3455989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7" name="Picture 5">
            <a:extLst>
              <a:ext uri="{FF2B5EF4-FFF2-40B4-BE49-F238E27FC236}">
                <a16:creationId xmlns="" xmlns:a16="http://schemas.microsoft.com/office/drawing/2014/main" id="{FA642EBD-BFC6-4840-956A-FC086987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8754735" y="1871788"/>
            <a:ext cx="2169185" cy="164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tangle 16">
            <a:extLst>
              <a:ext uri="{FF2B5EF4-FFF2-40B4-BE49-F238E27FC236}">
                <a16:creationId xmlns="" xmlns:a16="http://schemas.microsoft.com/office/drawing/2014/main" id="{1B64DCF2-7F2C-46A0-A4E5-DDF44BB0E02E}"/>
              </a:ext>
            </a:extLst>
          </p:cNvPr>
          <p:cNvSpPr>
            <a:spLocks/>
          </p:cNvSpPr>
          <p:nvPr/>
        </p:nvSpPr>
        <p:spPr bwMode="gray">
          <a:xfrm>
            <a:off x="8112126" y="1704975"/>
            <a:ext cx="3454403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0" name="Grafik 9">
            <a:extLst>
              <a:ext uri="{FF2B5EF4-FFF2-40B4-BE49-F238E27FC236}">
                <a16:creationId xmlns="" xmlns:a16="http://schemas.microsoft.com/office/drawing/2014/main" id="{96DDA102-6CA5-4A80-8783-12EA918D7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 bwMode="gray">
          <a:xfrm>
            <a:off x="5236534" y="1905179"/>
            <a:ext cx="1717346" cy="157959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BF5ABBF4-050A-4429-8714-A6D157189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B0B9B079-02A3-472B-B179-7FAE3D83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688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>
            <a:extLst>
              <a:ext uri="{FF2B5EF4-FFF2-40B4-BE49-F238E27FC236}">
                <a16:creationId xmlns="" xmlns:a16="http://schemas.microsoft.com/office/drawing/2014/main" id="{6DE7F1A2-E974-4958-9BB8-D75E344C57E0}"/>
              </a:ext>
            </a:extLst>
          </p:cNvPr>
          <p:cNvSpPr/>
          <p:nvPr/>
        </p:nvSpPr>
        <p:spPr bwMode="gray">
          <a:xfrm>
            <a:off x="623888" y="6238873"/>
            <a:ext cx="10944225" cy="619128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4" name="Rechteck 33">
            <a:extLst>
              <a:ext uri="{FF2B5EF4-FFF2-40B4-BE49-F238E27FC236}">
                <a16:creationId xmlns="" xmlns:a16="http://schemas.microsoft.com/office/drawing/2014/main" id="{47D92581-0861-4910-9AB8-EFA38BD80D37}"/>
              </a:ext>
            </a:extLst>
          </p:cNvPr>
          <p:cNvSpPr/>
          <p:nvPr/>
        </p:nvSpPr>
        <p:spPr bwMode="gray">
          <a:xfrm>
            <a:off x="623888" y="1698658"/>
            <a:ext cx="10944225" cy="4248000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3" name="Rechteck 32">
            <a:extLst>
              <a:ext uri="{FF2B5EF4-FFF2-40B4-BE49-F238E27FC236}">
                <a16:creationId xmlns="" xmlns:a16="http://schemas.microsoft.com/office/drawing/2014/main" id="{D21611CB-67AF-43B2-95EB-300AB7FACA71}"/>
              </a:ext>
            </a:extLst>
          </p:cNvPr>
          <p:cNvSpPr/>
          <p:nvPr/>
        </p:nvSpPr>
        <p:spPr bwMode="gray">
          <a:xfrm>
            <a:off x="623888" y="0"/>
            <a:ext cx="10944225" cy="1412870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cxnSp>
        <p:nvCxnSpPr>
          <p:cNvPr id="10" name="Gerader Verbinder 9">
            <a:extLst>
              <a:ext uri="{FF2B5EF4-FFF2-40B4-BE49-F238E27FC236}">
                <a16:creationId xmlns="" xmlns:a16="http://schemas.microsoft.com/office/drawing/2014/main" id="{4A347555-E0B8-4ADA-8CFB-87E1FA76000B}"/>
              </a:ext>
            </a:extLst>
          </p:cNvPr>
          <p:cNvCxnSpPr>
            <a:cxnSpLocks/>
          </p:cNvCxnSpPr>
          <p:nvPr/>
        </p:nvCxnSpPr>
        <p:spPr bwMode="gray">
          <a:xfrm>
            <a:off x="6238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="" xmlns:a16="http://schemas.microsoft.com/office/drawing/2014/main" id="{879AF3C8-7638-49CE-9386-E19E479134F6}"/>
              </a:ext>
            </a:extLst>
          </p:cNvPr>
          <p:cNvCxnSpPr>
            <a:cxnSpLocks/>
          </p:cNvCxnSpPr>
          <p:nvPr/>
        </p:nvCxnSpPr>
        <p:spPr bwMode="gray">
          <a:xfrm>
            <a:off x="31384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="" xmlns:a16="http://schemas.microsoft.com/office/drawing/2014/main" id="{1C69638D-0FD1-4E4C-B904-4200C26E926F}"/>
              </a:ext>
            </a:extLst>
          </p:cNvPr>
          <p:cNvCxnSpPr>
            <a:cxnSpLocks/>
          </p:cNvCxnSpPr>
          <p:nvPr/>
        </p:nvCxnSpPr>
        <p:spPr bwMode="gray">
          <a:xfrm>
            <a:off x="34321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="" xmlns:a16="http://schemas.microsoft.com/office/drawing/2014/main" id="{D748F806-C0A9-4066-B20D-7D2FB90E6E37}"/>
              </a:ext>
            </a:extLst>
          </p:cNvPr>
          <p:cNvCxnSpPr>
            <a:cxnSpLocks/>
          </p:cNvCxnSpPr>
          <p:nvPr/>
        </p:nvCxnSpPr>
        <p:spPr bwMode="gray">
          <a:xfrm>
            <a:off x="40798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="" xmlns:a16="http://schemas.microsoft.com/office/drawing/2014/main" id="{8E525FF2-5333-4119-BD59-01C5E41B6F01}"/>
              </a:ext>
            </a:extLst>
          </p:cNvPr>
          <p:cNvCxnSpPr>
            <a:cxnSpLocks/>
          </p:cNvCxnSpPr>
          <p:nvPr/>
        </p:nvCxnSpPr>
        <p:spPr bwMode="gray">
          <a:xfrm>
            <a:off x="43672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="" xmlns:a16="http://schemas.microsoft.com/office/drawing/2014/main" id="{9146ED9C-066F-4638-9A80-24956464387B}"/>
              </a:ext>
            </a:extLst>
          </p:cNvPr>
          <p:cNvCxnSpPr>
            <a:cxnSpLocks/>
          </p:cNvCxnSpPr>
          <p:nvPr/>
        </p:nvCxnSpPr>
        <p:spPr bwMode="gray">
          <a:xfrm>
            <a:off x="595153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="" xmlns:a16="http://schemas.microsoft.com/office/drawing/2014/main" id="{AF78DAAC-2ECA-4C6F-B2F8-1F173592864A}"/>
              </a:ext>
            </a:extLst>
          </p:cNvPr>
          <p:cNvCxnSpPr>
            <a:cxnSpLocks/>
          </p:cNvCxnSpPr>
          <p:nvPr/>
        </p:nvCxnSpPr>
        <p:spPr bwMode="gray">
          <a:xfrm>
            <a:off x="624046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="" xmlns:a16="http://schemas.microsoft.com/office/drawing/2014/main" id="{32948F4D-A004-4CDF-9794-7D7DF5B8F8FE}"/>
              </a:ext>
            </a:extLst>
          </p:cNvPr>
          <p:cNvCxnSpPr>
            <a:cxnSpLocks/>
          </p:cNvCxnSpPr>
          <p:nvPr/>
        </p:nvCxnSpPr>
        <p:spPr bwMode="gray">
          <a:xfrm>
            <a:off x="78247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="" xmlns:a16="http://schemas.microsoft.com/office/drawing/2014/main" id="{8A2EE6DF-5D75-4DB6-95DE-C35F3EB7F502}"/>
              </a:ext>
            </a:extLst>
          </p:cNvPr>
          <p:cNvCxnSpPr>
            <a:cxnSpLocks/>
          </p:cNvCxnSpPr>
          <p:nvPr/>
        </p:nvCxnSpPr>
        <p:spPr bwMode="gray">
          <a:xfrm>
            <a:off x="81121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="" xmlns:a16="http://schemas.microsoft.com/office/drawing/2014/main" id="{7A41F7C7-5A2C-4EA9-86F1-627C2ADBC189}"/>
              </a:ext>
            </a:extLst>
          </p:cNvPr>
          <p:cNvCxnSpPr>
            <a:cxnSpLocks/>
          </p:cNvCxnSpPr>
          <p:nvPr/>
        </p:nvCxnSpPr>
        <p:spPr bwMode="gray">
          <a:xfrm>
            <a:off x="87598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="" xmlns:a16="http://schemas.microsoft.com/office/drawing/2014/main" id="{235FCF69-A208-4264-865E-5E8BCF236FE7}"/>
              </a:ext>
            </a:extLst>
          </p:cNvPr>
          <p:cNvCxnSpPr>
            <a:cxnSpLocks/>
          </p:cNvCxnSpPr>
          <p:nvPr/>
        </p:nvCxnSpPr>
        <p:spPr bwMode="gray">
          <a:xfrm>
            <a:off x="904875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="" xmlns:a16="http://schemas.microsoft.com/office/drawing/2014/main" id="{79B6C624-E18C-4E5B-9391-555E8E92AD8C}"/>
              </a:ext>
            </a:extLst>
          </p:cNvPr>
          <p:cNvCxnSpPr>
            <a:cxnSpLocks/>
          </p:cNvCxnSpPr>
          <p:nvPr/>
        </p:nvCxnSpPr>
        <p:spPr bwMode="gray">
          <a:xfrm>
            <a:off x="115681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="" xmlns:a16="http://schemas.microsoft.com/office/drawing/2014/main" id="{2F199487-6602-441B-9FDA-2BC73290F0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412876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="" xmlns:a16="http://schemas.microsoft.com/office/drawing/2014/main" id="{4B52A017-2D0C-425B-9B20-4B7F03A95AC6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700213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="" xmlns:a16="http://schemas.microsoft.com/office/drawing/2014/main" id="{AD639988-E978-431F-B2D2-DAB7CF247CE1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68300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="" xmlns:a16="http://schemas.microsoft.com/office/drawing/2014/main" id="{64084B4B-7492-4A15-AB42-6E4D51BE595A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971925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="" xmlns:a16="http://schemas.microsoft.com/office/drawing/2014/main" id="{3AACDF4F-CC7B-4E61-B693-3CEFBE3AF295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594995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="" xmlns:a16="http://schemas.microsoft.com/office/drawing/2014/main" id="{CC83FF2B-2A6E-43DB-9FDB-27B1041CE3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6237312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7">
            <a:extLst>
              <a:ext uri="{FF2B5EF4-FFF2-40B4-BE49-F238E27FC236}">
                <a16:creationId xmlns="" xmlns:a16="http://schemas.microsoft.com/office/drawing/2014/main" id="{91926963-DF50-41CC-84E4-6682B4B02AB6}"/>
              </a:ext>
            </a:extLst>
          </p:cNvPr>
          <p:cNvSpPr/>
          <p:nvPr/>
        </p:nvSpPr>
        <p:spPr bwMode="gray">
          <a:xfrm>
            <a:off x="5649404" y="2941836"/>
            <a:ext cx="893193" cy="307777"/>
          </a:xfrm>
          <a:prstGeom prst="rect">
            <a:avLst/>
          </a:prstGeom>
          <a:solidFill>
            <a:schemeClr val="accent5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CONTENT</a:t>
            </a:r>
          </a:p>
        </p:txBody>
      </p:sp>
      <p:sp>
        <p:nvSpPr>
          <p:cNvPr id="30" name="Rectangle 36">
            <a:extLst>
              <a:ext uri="{FF2B5EF4-FFF2-40B4-BE49-F238E27FC236}">
                <a16:creationId xmlns="" xmlns:a16="http://schemas.microsoft.com/office/drawing/2014/main" id="{764890EF-1B4A-49F3-AD07-9BDE59B3419D}"/>
              </a:ext>
            </a:extLst>
          </p:cNvPr>
          <p:cNvSpPr/>
          <p:nvPr/>
        </p:nvSpPr>
        <p:spPr bwMode="gray">
          <a:xfrm>
            <a:off x="5318383" y="804056"/>
            <a:ext cx="1555234" cy="307777"/>
          </a:xfrm>
          <a:prstGeom prst="rect">
            <a:avLst/>
          </a:prstGeom>
          <a:solidFill>
            <a:schemeClr val="accent2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HEADLINE &amp; LOGO</a:t>
            </a:r>
          </a:p>
        </p:txBody>
      </p:sp>
      <p:sp>
        <p:nvSpPr>
          <p:cNvPr id="32" name="Rectangle 38">
            <a:extLst>
              <a:ext uri="{FF2B5EF4-FFF2-40B4-BE49-F238E27FC236}">
                <a16:creationId xmlns="" xmlns:a16="http://schemas.microsoft.com/office/drawing/2014/main" id="{97B21B1B-4AC0-42B5-B8B3-8DFA224A5E32}"/>
              </a:ext>
            </a:extLst>
          </p:cNvPr>
          <p:cNvSpPr/>
          <p:nvPr/>
        </p:nvSpPr>
        <p:spPr bwMode="gray">
          <a:xfrm>
            <a:off x="5424181" y="6416667"/>
            <a:ext cx="1343637" cy="215444"/>
          </a:xfrm>
          <a:prstGeom prst="rect">
            <a:avLst/>
          </a:prstGeom>
          <a:solidFill>
            <a:schemeClr val="accent2"/>
          </a:solidFill>
        </p:spPr>
        <p:txBody>
          <a:bodyPr wrap="none" tIns="0" bIns="0" anchor="ctr">
            <a:spAutoFit/>
          </a:bodyPr>
          <a:lstStyle/>
          <a:p>
            <a:pPr algn="ctr"/>
            <a:r>
              <a:rPr lang="en-US" sz="1400" b="1" dirty="0"/>
              <a:t>FOOTER / LOGO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606353-2B5C-4B94-9970-512949DF1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D0DE0F-5FDD-4CE0-804A-E9BF31F5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697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eb396431573163758b8d8771fb580f27ef3ea"/>
</p:tagLst>
</file>

<file path=ppt/theme/theme1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Template_03_EXP" id="{54F641AE-A4AF-49D9-BA3A-57BA78734703}" vid="{1991AD9B-73C2-4471-85AD-B8EEC519EA8E}"/>
    </a:ext>
  </a:extLst>
</a:theme>
</file>

<file path=ppt/theme/theme2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2018_08_PTV_StandardTemplate_03_EXP</Template>
  <TotalTime>10947</TotalTime>
  <Words>450</Words>
  <Application>Microsoft Office PowerPoint</Application>
  <PresentationFormat>Widescreen</PresentationFormat>
  <Paragraphs>94</Paragraphs>
  <Slides>9</Slides>
  <Notes>9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AvenirNext LT Pro Medium</vt:lpstr>
      <vt:lpstr>AvenirNext LT Pro Regular</vt:lpstr>
      <vt:lpstr>Calibri</vt:lpstr>
      <vt:lpstr>Symbol</vt:lpstr>
      <vt:lpstr>Wingdings 3</vt:lpstr>
      <vt:lpstr>PTV</vt:lpstr>
      <vt:lpstr>Agenda</vt:lpstr>
      <vt:lpstr>Optimisation Performance</vt:lpstr>
      <vt:lpstr>Optimal Population Size: 60 vs 120</vt:lpstr>
      <vt:lpstr>Optimal Population Size: 60 vs 120</vt:lpstr>
      <vt:lpstr>Balance Performance</vt:lpstr>
      <vt:lpstr>Population Seed Methods</vt:lpstr>
      <vt:lpstr>Optimal Population Size</vt:lpstr>
      <vt:lpstr>Information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</dc:title>
  <dc:creator>Agostino FIORANI (PTV Group)</dc:creator>
  <cp:lastModifiedBy>Pietro Meschini</cp:lastModifiedBy>
  <cp:revision>22</cp:revision>
  <cp:lastPrinted>2018-06-26T14:37:50Z</cp:lastPrinted>
  <dcterms:created xsi:type="dcterms:W3CDTF">2018-09-04T12:22:08Z</dcterms:created>
  <dcterms:modified xsi:type="dcterms:W3CDTF">2018-10-25T14:30:25Z</dcterms:modified>
</cp:coreProperties>
</file>